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Georgia Pro Condensed" charset="1" panose="02040506050405020303"/>
      <p:regular r:id="rId34"/>
    </p:embeddedFont>
    <p:embeddedFont>
      <p:font typeface="Helvetica World" charset="1" panose="020B05000400000200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290"/>
            <a:ext cx="18349369" cy="10252710"/>
          </a:xfrm>
          <a:custGeom>
            <a:avLst/>
            <a:gdLst/>
            <a:ahLst/>
            <a:cxnLst/>
            <a:rect r="r" b="b" t="t" l="l"/>
            <a:pathLst>
              <a:path h="10252710" w="18349369">
                <a:moveTo>
                  <a:pt x="0" y="0"/>
                </a:moveTo>
                <a:lnTo>
                  <a:pt x="18349369" y="0"/>
                </a:lnTo>
                <a:lnTo>
                  <a:pt x="18349369" y="10252710"/>
                </a:lnTo>
                <a:lnTo>
                  <a:pt x="0" y="10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0F4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7225" y="435851"/>
            <a:ext cx="9444925" cy="277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94"/>
              </a:lnSpc>
              <a:spcBef>
                <a:spcPct val="0"/>
              </a:spcBef>
            </a:pPr>
            <a:r>
              <a:rPr lang="en-US" sz="7194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Regulatory, Governance, and Security Risks</a:t>
            </a:r>
          </a:p>
          <a:p>
            <a:pPr algn="l" marL="0" indent="0" lvl="0">
              <a:lnSpc>
                <a:spcPts val="719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57225" y="2851040"/>
            <a:ext cx="10126389" cy="655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</a:pPr>
            <a:r>
              <a:rPr lang="en-US" sz="2499" spc="-37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Regulatory &amp; 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Legal Risks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Historical Actions: Includes past 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gulat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ry 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ssues, su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the FTC settleme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 regar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ing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fee dis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losu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an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w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hd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awal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Future Uncertainty: Exposure to potential litigation or regulatory changes (e.g., rate caps) that may increase costs.</a:t>
            </a:r>
          </a:p>
          <a:p>
            <a:pPr algn="just">
              <a:lnSpc>
                <a:spcPts val="3499"/>
              </a:lnSpc>
            </a:pPr>
          </a:p>
          <a:p>
            <a:pPr algn="just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Governance Risks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Legacy Issues: The 2016 leadership scandal (involving data integrity and conflicts of interest) damaged investor trust and highlighted vulnerabilities.</a:t>
            </a:r>
          </a:p>
          <a:p>
            <a:pPr algn="just">
              <a:lnSpc>
                <a:spcPts val="3499"/>
              </a:lnSpc>
            </a:pPr>
          </a:p>
          <a:p>
            <a:pPr algn="just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Integrity &amp; Security Risks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Cyber Defense: Must rigorously guard against cybersecurity threats and maintain controls to protect customer data and system integrity.</a:t>
            </a:r>
          </a:p>
          <a:p>
            <a:pPr algn="just" marL="0" indent="0" lvl="0">
              <a:lnSpc>
                <a:spcPts val="349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266901" y="0"/>
            <a:ext cx="6933955" cy="10287000"/>
            <a:chOff x="0" y="0"/>
            <a:chExt cx="715512" cy="10615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5512" cy="1061511"/>
            </a:xfrm>
            <a:custGeom>
              <a:avLst/>
              <a:gdLst/>
              <a:ahLst/>
              <a:cxnLst/>
              <a:rect r="r" b="b" t="t" l="l"/>
              <a:pathLst>
                <a:path h="1061511" w="715512">
                  <a:moveTo>
                    <a:pt x="22330" y="0"/>
                  </a:moveTo>
                  <a:lnTo>
                    <a:pt x="693181" y="0"/>
                  </a:lnTo>
                  <a:cubicBezTo>
                    <a:pt x="705514" y="0"/>
                    <a:pt x="715512" y="9998"/>
                    <a:pt x="715512" y="22330"/>
                  </a:cubicBezTo>
                  <a:lnTo>
                    <a:pt x="715512" y="1039181"/>
                  </a:lnTo>
                  <a:cubicBezTo>
                    <a:pt x="715512" y="1051513"/>
                    <a:pt x="705514" y="1061511"/>
                    <a:pt x="693181" y="1061511"/>
                  </a:cubicBezTo>
                  <a:lnTo>
                    <a:pt x="22330" y="1061511"/>
                  </a:lnTo>
                  <a:cubicBezTo>
                    <a:pt x="9998" y="1061511"/>
                    <a:pt x="0" y="1051513"/>
                    <a:pt x="0" y="1039181"/>
                  </a:cubicBezTo>
                  <a:lnTo>
                    <a:pt x="0" y="22330"/>
                  </a:lnTo>
                  <a:cubicBezTo>
                    <a:pt x="0" y="9998"/>
                    <a:pt x="9998" y="0"/>
                    <a:pt x="22330" y="0"/>
                  </a:cubicBezTo>
                  <a:close/>
                </a:path>
              </a:pathLst>
            </a:custGeom>
            <a:blipFill>
              <a:blip r:embed="rId2"/>
              <a:stretch>
                <a:fillRect l="-14349" t="0" r="-14349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0F4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14538" y="0"/>
            <a:ext cx="7073462" cy="10287000"/>
            <a:chOff x="0" y="0"/>
            <a:chExt cx="928940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8940" cy="1350966"/>
            </a:xfrm>
            <a:custGeom>
              <a:avLst/>
              <a:gdLst/>
              <a:ahLst/>
              <a:cxnLst/>
              <a:rect r="r" b="b" t="t" l="l"/>
              <a:pathLst>
                <a:path h="1350966" w="928940">
                  <a:moveTo>
                    <a:pt x="0" y="0"/>
                  </a:moveTo>
                  <a:lnTo>
                    <a:pt x="928940" y="0"/>
                  </a:lnTo>
                  <a:lnTo>
                    <a:pt x="928940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15625" t="0" r="-1562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25669" y="313011"/>
            <a:ext cx="9703676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Regulatory Compliance </a:t>
            </a:r>
            <a:r>
              <a:rPr lang="en-US" sz="8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Fr</a:t>
            </a:r>
            <a:r>
              <a:rPr lang="en-US" sz="8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</a:t>
            </a:r>
            <a:r>
              <a:rPr lang="en-US" sz="8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</a:t>
            </a:r>
            <a:r>
              <a:rPr lang="en-US" sz="8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</a:t>
            </a:r>
            <a:r>
              <a:rPr lang="en-US" sz="8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wo</a:t>
            </a:r>
            <a:r>
              <a:rPr lang="en-US" sz="8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</a:t>
            </a:r>
            <a:r>
              <a:rPr lang="en-US" sz="8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5669" y="2717800"/>
            <a:ext cx="9703676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Banking Regulations Overseen by OCC, FDIC, and state regulators; mandates capital adequacy, liquidity, and stress testing guidelines.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Consumer Protection Adheres to CFPB, TILA, ECOA, FDCPA, and FCRA to ensure transparent pricing and risk disclosures.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SEC Regulations Requires detailed investor disclosures (prospectuses, loan performance) and regular financial filings (10-K, 10-Q).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Security &amp; Privacy Follows GLBA and cybersecurity standards; regulatory complexity is substantially higher now that LendingClub is a bank.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ADCBE3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0225" y="1476375"/>
            <a:ext cx="1294447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Competitive Landscape 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0F4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3371" y="2770236"/>
            <a:ext cx="11301259" cy="4746529"/>
          </a:xfrm>
          <a:custGeom>
            <a:avLst/>
            <a:gdLst/>
            <a:ahLst/>
            <a:cxnLst/>
            <a:rect r="r" b="b" t="t" l="l"/>
            <a:pathLst>
              <a:path h="4746529" w="11301259">
                <a:moveTo>
                  <a:pt x="0" y="0"/>
                </a:moveTo>
                <a:lnTo>
                  <a:pt x="11301258" y="0"/>
                </a:lnTo>
                <a:lnTo>
                  <a:pt x="11301258" y="4746528"/>
                </a:lnTo>
                <a:lnTo>
                  <a:pt x="0" y="4746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402201"/>
            <a:ext cx="18288000" cy="7482599"/>
          </a:xfrm>
          <a:custGeom>
            <a:avLst/>
            <a:gdLst/>
            <a:ahLst/>
            <a:cxnLst/>
            <a:rect r="r" b="b" t="t" l="l"/>
            <a:pathLst>
              <a:path h="7482599" w="18288000">
                <a:moveTo>
                  <a:pt x="0" y="0"/>
                </a:moveTo>
                <a:lnTo>
                  <a:pt x="18288000" y="0"/>
                </a:lnTo>
                <a:lnTo>
                  <a:pt x="18288000" y="7482598"/>
                </a:lnTo>
                <a:lnTo>
                  <a:pt x="0" y="7482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65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03020"/>
            <a:ext cx="18288000" cy="7680960"/>
          </a:xfrm>
          <a:custGeom>
            <a:avLst/>
            <a:gdLst/>
            <a:ahLst/>
            <a:cxnLst/>
            <a:rect r="r" b="b" t="t" l="l"/>
            <a:pathLst>
              <a:path h="7680960" w="18288000">
                <a:moveTo>
                  <a:pt x="0" y="0"/>
                </a:moveTo>
                <a:lnTo>
                  <a:pt x="18288000" y="0"/>
                </a:lnTo>
                <a:lnTo>
                  <a:pt x="18288000" y="7680960"/>
                </a:lnTo>
                <a:lnTo>
                  <a:pt x="0" y="7680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76275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ADCBE3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00502" y="1516336"/>
            <a:ext cx="1288699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  <a:spcBef>
                <a:spcPct val="0"/>
              </a:spcBef>
            </a:pP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Qu</a:t>
            </a: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</a:t>
            </a: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n</a:t>
            </a: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tit</a:t>
            </a: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ativ</a:t>
            </a: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 Analysis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29022"/>
            <a:ext cx="18288000" cy="7229278"/>
          </a:xfrm>
          <a:custGeom>
            <a:avLst/>
            <a:gdLst/>
            <a:ahLst/>
            <a:cxnLst/>
            <a:rect r="r" b="b" t="t" l="l"/>
            <a:pathLst>
              <a:path h="7229278" w="18288000">
                <a:moveTo>
                  <a:pt x="0" y="0"/>
                </a:moveTo>
                <a:lnTo>
                  <a:pt x="18288000" y="0"/>
                </a:lnTo>
                <a:lnTo>
                  <a:pt x="18288000" y="7229278"/>
                </a:lnTo>
                <a:lnTo>
                  <a:pt x="0" y="7229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1" t="0" r="-117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0502" y="171012"/>
            <a:ext cx="1288699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00"/>
              </a:lnSpc>
              <a:spcBef>
                <a:spcPct val="0"/>
              </a:spcBef>
            </a:pP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</a:t>
            </a: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intech Comp</a:t>
            </a: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et</a:t>
            </a: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it</a:t>
            </a: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or</a:t>
            </a: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32022"/>
            <a:ext cx="18288000" cy="7505174"/>
          </a:xfrm>
          <a:custGeom>
            <a:avLst/>
            <a:gdLst/>
            <a:ahLst/>
            <a:cxnLst/>
            <a:rect r="r" b="b" t="t" l="l"/>
            <a:pathLst>
              <a:path h="7505174" w="18288000">
                <a:moveTo>
                  <a:pt x="0" y="0"/>
                </a:moveTo>
                <a:lnTo>
                  <a:pt x="18288000" y="0"/>
                </a:lnTo>
                <a:lnTo>
                  <a:pt x="18288000" y="7505175"/>
                </a:lnTo>
                <a:lnTo>
                  <a:pt x="0" y="7505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9" t="0" r="-145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3801" y="336550"/>
            <a:ext cx="922039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00"/>
              </a:lnSpc>
              <a:spcBef>
                <a:spcPct val="0"/>
              </a:spcBef>
            </a:pP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Traditional Competitors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925" y="0"/>
            <a:ext cx="15440150" cy="10287000"/>
          </a:xfrm>
          <a:custGeom>
            <a:avLst/>
            <a:gdLst/>
            <a:ahLst/>
            <a:cxnLst/>
            <a:rect r="r" b="b" t="t" l="l"/>
            <a:pathLst>
              <a:path h="10287000" w="1544015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453" y="0"/>
            <a:ext cx="15511095" cy="10287000"/>
          </a:xfrm>
          <a:custGeom>
            <a:avLst/>
            <a:gdLst/>
            <a:ahLst/>
            <a:cxnLst/>
            <a:rect r="r" b="b" t="t" l="l"/>
            <a:pathLst>
              <a:path h="10287000" w="15511095">
                <a:moveTo>
                  <a:pt x="0" y="0"/>
                </a:moveTo>
                <a:lnTo>
                  <a:pt x="15511094" y="0"/>
                </a:lnTo>
                <a:lnTo>
                  <a:pt x="155110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9" r="0" b="-229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0F4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23986" y="0"/>
            <a:ext cx="6364014" cy="10287000"/>
            <a:chOff x="0" y="0"/>
            <a:chExt cx="835770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5770" cy="1350966"/>
            </a:xfrm>
            <a:custGeom>
              <a:avLst/>
              <a:gdLst/>
              <a:ahLst/>
              <a:cxnLst/>
              <a:rect r="r" b="b" t="t" l="l"/>
              <a:pathLst>
                <a:path h="1350966" w="835770">
                  <a:moveTo>
                    <a:pt x="0" y="0"/>
                  </a:moveTo>
                  <a:lnTo>
                    <a:pt x="835770" y="0"/>
                  </a:lnTo>
                  <a:lnTo>
                    <a:pt x="835770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22941" t="0" r="-2294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44276" y="142875"/>
            <a:ext cx="1057570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Company Overview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1619250"/>
            <a:ext cx="10930759" cy="822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38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Founded in 2007 as a peer-to-peer lending platform.</a:t>
            </a:r>
          </a:p>
          <a:p>
            <a:pPr algn="just">
              <a:lnSpc>
                <a:spcPts val="3639"/>
              </a:lnSpc>
            </a:pP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38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Became a full-service digital bank after acquiring Radius Bank in 2021.Based in San Francisco, California</a:t>
            </a:r>
          </a:p>
          <a:p>
            <a:pPr algn="just">
              <a:lnSpc>
                <a:spcPts val="3639"/>
              </a:lnSpc>
            </a:pP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38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Offers personal loans, auto refinancing, and other consumer loan products.</a:t>
            </a:r>
          </a:p>
          <a:p>
            <a:pPr algn="just">
              <a:lnSpc>
                <a:spcPts val="3639"/>
              </a:lnSpc>
            </a:pP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38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Provides high-yield savings and checking accounts through a mobile app.</a:t>
            </a:r>
          </a:p>
          <a:p>
            <a:pPr algn="just">
              <a:lnSpc>
                <a:spcPts val="3639"/>
              </a:lnSpc>
            </a:pP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38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Only full-spectrum fintech marketplace bank and the first public US neobank.</a:t>
            </a:r>
          </a:p>
          <a:p>
            <a:pPr algn="just">
              <a:lnSpc>
                <a:spcPts val="3639"/>
              </a:lnSpc>
            </a:pP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38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Serves consumers looking for low-fee, digital-first banking.</a:t>
            </a:r>
          </a:p>
          <a:p>
            <a:pPr algn="just">
              <a:lnSpc>
                <a:spcPts val="3639"/>
              </a:lnSpc>
            </a:pP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-38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data-driven underwriting to decide loan eligibility and design products.</a:t>
            </a:r>
          </a:p>
          <a:p>
            <a:pPr algn="just" marL="0" indent="0" lvl="0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0277" y="0"/>
            <a:ext cx="15487447" cy="10287000"/>
          </a:xfrm>
          <a:custGeom>
            <a:avLst/>
            <a:gdLst/>
            <a:ahLst/>
            <a:cxnLst/>
            <a:rect r="r" b="b" t="t" l="l"/>
            <a:pathLst>
              <a:path h="10287000" w="15487447">
                <a:moveTo>
                  <a:pt x="0" y="0"/>
                </a:moveTo>
                <a:lnTo>
                  <a:pt x="15487446" y="0"/>
                </a:lnTo>
                <a:lnTo>
                  <a:pt x="154874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" r="0" b="-153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7245" y="3480064"/>
            <a:ext cx="8925538" cy="5464031"/>
          </a:xfrm>
          <a:custGeom>
            <a:avLst/>
            <a:gdLst/>
            <a:ahLst/>
            <a:cxnLst/>
            <a:rect r="r" b="b" t="t" l="l"/>
            <a:pathLst>
              <a:path h="5464031" w="8925538">
                <a:moveTo>
                  <a:pt x="0" y="0"/>
                </a:moveTo>
                <a:lnTo>
                  <a:pt x="8925538" y="0"/>
                </a:lnTo>
                <a:lnTo>
                  <a:pt x="8925538" y="5464031"/>
                </a:lnTo>
                <a:lnTo>
                  <a:pt x="0" y="5464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2783" y="3480064"/>
            <a:ext cx="8745929" cy="5476820"/>
          </a:xfrm>
          <a:custGeom>
            <a:avLst/>
            <a:gdLst/>
            <a:ahLst/>
            <a:cxnLst/>
            <a:rect r="r" b="b" t="t" l="l"/>
            <a:pathLst>
              <a:path h="5476820" w="8745929">
                <a:moveTo>
                  <a:pt x="0" y="0"/>
                </a:moveTo>
                <a:lnTo>
                  <a:pt x="8745929" y="0"/>
                </a:lnTo>
                <a:lnTo>
                  <a:pt x="8745929" y="5476819"/>
                </a:lnTo>
                <a:lnTo>
                  <a:pt x="0" y="5476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750" y="809625"/>
            <a:ext cx="16954500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Risk‑b</a:t>
            </a: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ased pricing: linking PD, rates, and expected returns</a:t>
            </a:r>
          </a:p>
          <a:p>
            <a:pPr algn="l" marL="0" indent="0" lvl="0">
              <a:lnSpc>
                <a:spcPts val="800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785185"/>
            <a:ext cx="10145290" cy="5501815"/>
          </a:xfrm>
          <a:custGeom>
            <a:avLst/>
            <a:gdLst/>
            <a:ahLst/>
            <a:cxnLst/>
            <a:rect r="r" b="b" t="t" l="l"/>
            <a:pathLst>
              <a:path h="5501815" w="10145290">
                <a:moveTo>
                  <a:pt x="0" y="0"/>
                </a:moveTo>
                <a:lnTo>
                  <a:pt x="10145290" y="0"/>
                </a:lnTo>
                <a:lnTo>
                  <a:pt x="10145290" y="5501815"/>
                </a:lnTo>
                <a:lnTo>
                  <a:pt x="0" y="550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73990" y="581043"/>
            <a:ext cx="7114010" cy="5403886"/>
          </a:xfrm>
          <a:custGeom>
            <a:avLst/>
            <a:gdLst/>
            <a:ahLst/>
            <a:cxnLst/>
            <a:rect r="r" b="b" t="t" l="l"/>
            <a:pathLst>
              <a:path h="5403886" w="7114010">
                <a:moveTo>
                  <a:pt x="0" y="0"/>
                </a:moveTo>
                <a:lnTo>
                  <a:pt x="7114010" y="0"/>
                </a:lnTo>
                <a:lnTo>
                  <a:pt x="7114010" y="5403886"/>
                </a:lnTo>
                <a:lnTo>
                  <a:pt x="0" y="5403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7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23918"/>
            <a:ext cx="7043007" cy="409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Und</a:t>
            </a: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erwriting effectiveness and screening</a:t>
            </a:r>
          </a:p>
          <a:p>
            <a:pPr algn="l" marL="0" indent="0" lvl="0">
              <a:lnSpc>
                <a:spcPts val="8000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98214" y="709448"/>
            <a:ext cx="9799311" cy="4850659"/>
          </a:xfrm>
          <a:custGeom>
            <a:avLst/>
            <a:gdLst/>
            <a:ahLst/>
            <a:cxnLst/>
            <a:rect r="r" b="b" t="t" l="l"/>
            <a:pathLst>
              <a:path h="4850659" w="9799311">
                <a:moveTo>
                  <a:pt x="0" y="0"/>
                </a:moveTo>
                <a:lnTo>
                  <a:pt x="9799311" y="0"/>
                </a:lnTo>
                <a:lnTo>
                  <a:pt x="9799311" y="4850659"/>
                </a:lnTo>
                <a:lnTo>
                  <a:pt x="0" y="4850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236230"/>
            <a:ext cx="8488689" cy="5050770"/>
          </a:xfrm>
          <a:custGeom>
            <a:avLst/>
            <a:gdLst/>
            <a:ahLst/>
            <a:cxnLst/>
            <a:rect r="r" b="b" t="t" l="l"/>
            <a:pathLst>
              <a:path h="5050770" w="8488689">
                <a:moveTo>
                  <a:pt x="0" y="0"/>
                </a:moveTo>
                <a:lnTo>
                  <a:pt x="8488689" y="0"/>
                </a:lnTo>
                <a:lnTo>
                  <a:pt x="8488689" y="5050770"/>
                </a:lnTo>
                <a:lnTo>
                  <a:pt x="0" y="50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750" y="852323"/>
            <a:ext cx="7043007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</a:t>
            </a: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egment performance</a:t>
            </a:r>
          </a:p>
          <a:p>
            <a:pPr algn="l" marL="0" indent="0" lvl="0">
              <a:lnSpc>
                <a:spcPts val="800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ADCB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64637" y="2457450"/>
            <a:ext cx="5594788" cy="7829550"/>
            <a:chOff x="0" y="0"/>
            <a:chExt cx="734750" cy="10282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4750" cy="1028235"/>
            </a:xfrm>
            <a:custGeom>
              <a:avLst/>
              <a:gdLst/>
              <a:ahLst/>
              <a:cxnLst/>
              <a:rect r="r" b="b" t="t" l="l"/>
              <a:pathLst>
                <a:path h="1028235" w="734750">
                  <a:moveTo>
                    <a:pt x="27675" y="0"/>
                  </a:moveTo>
                  <a:lnTo>
                    <a:pt x="707074" y="0"/>
                  </a:lnTo>
                  <a:cubicBezTo>
                    <a:pt x="722359" y="0"/>
                    <a:pt x="734750" y="12391"/>
                    <a:pt x="734750" y="27675"/>
                  </a:cubicBezTo>
                  <a:lnTo>
                    <a:pt x="734750" y="1000560"/>
                  </a:lnTo>
                  <a:cubicBezTo>
                    <a:pt x="734750" y="1015845"/>
                    <a:pt x="722359" y="1028235"/>
                    <a:pt x="707074" y="1028235"/>
                  </a:cubicBezTo>
                  <a:lnTo>
                    <a:pt x="27675" y="1028235"/>
                  </a:lnTo>
                  <a:cubicBezTo>
                    <a:pt x="20335" y="1028235"/>
                    <a:pt x="13296" y="1025320"/>
                    <a:pt x="8106" y="1020129"/>
                  </a:cubicBezTo>
                  <a:cubicBezTo>
                    <a:pt x="2916" y="1014939"/>
                    <a:pt x="0" y="1007900"/>
                    <a:pt x="0" y="1000560"/>
                  </a:cubicBezTo>
                  <a:lnTo>
                    <a:pt x="0" y="27675"/>
                  </a:lnTo>
                  <a:cubicBezTo>
                    <a:pt x="0" y="12391"/>
                    <a:pt x="12391" y="0"/>
                    <a:pt x="27675" y="0"/>
                  </a:cubicBezTo>
                  <a:close/>
                </a:path>
              </a:pathLst>
            </a:custGeom>
            <a:blipFill>
              <a:blip r:embed="rId2"/>
              <a:stretch>
                <a:fillRect l="-10700" t="0" r="-1070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Challenges and Risks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605735"/>
            <a:ext cx="12189861" cy="768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7258" indent="-333629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Credit Cycle Sensitivity: Rising defaults reduce interest income and dampen investor demand for loans.</a:t>
            </a:r>
          </a:p>
          <a:p>
            <a:pPr algn="just">
              <a:lnSpc>
                <a:spcPts val="4326"/>
              </a:lnSpc>
            </a:pPr>
          </a:p>
          <a:p>
            <a:pPr algn="just" marL="667258" indent="-333629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Funding Mix Risk: Reliance on marketplace investors creates instability during uncertain economic times.</a:t>
            </a:r>
          </a:p>
          <a:p>
            <a:pPr algn="just">
              <a:lnSpc>
                <a:spcPts val="4326"/>
              </a:lnSpc>
            </a:pPr>
          </a:p>
          <a:p>
            <a:pPr algn="just" marL="667258" indent="-333629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Regulatory Burden: Maintaining bank status requires strict compliance and increases operating costs.</a:t>
            </a:r>
          </a:p>
          <a:p>
            <a:pPr algn="just">
              <a:lnSpc>
                <a:spcPts val="4326"/>
              </a:lnSpc>
            </a:pPr>
          </a:p>
          <a:p>
            <a:pPr algn="just" marL="667258" indent="-333629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Competitive Pressure: Faces competition from agile fintechs and traditional banks with larger scale.</a:t>
            </a:r>
          </a:p>
          <a:p>
            <a:pPr algn="just">
              <a:lnSpc>
                <a:spcPts val="4326"/>
              </a:lnSpc>
            </a:pPr>
          </a:p>
          <a:p>
            <a:pPr algn="just" marL="667258" indent="-333629" lvl="1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Interest Rate Volatility: Higher rates reduce consumer demand for refinancing, a core business driver.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76275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ADCBE3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00502" y="1516336"/>
            <a:ext cx="12886997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  <a:spcBef>
                <a:spcPct val="0"/>
              </a:spcBef>
            </a:pP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Strategic Growth Recommendations Ahead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0F4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36821" y="0"/>
            <a:ext cx="6151179" cy="10287000"/>
            <a:chOff x="0" y="0"/>
            <a:chExt cx="807819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7819" cy="1350966"/>
            </a:xfrm>
            <a:custGeom>
              <a:avLst/>
              <a:gdLst/>
              <a:ahLst/>
              <a:cxnLst/>
              <a:rect r="r" b="b" t="t" l="l"/>
              <a:pathLst>
                <a:path h="1350966" w="807819">
                  <a:moveTo>
                    <a:pt x="0" y="0"/>
                  </a:moveTo>
                  <a:lnTo>
                    <a:pt x="807819" y="0"/>
                  </a:lnTo>
                  <a:lnTo>
                    <a:pt x="807819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25465" t="0" r="-2546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7564" y="123825"/>
            <a:ext cx="11470071" cy="280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Long-Term </a:t>
            </a:r>
            <a:r>
              <a:rPr lang="en-US" sz="72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Strateg</a:t>
            </a:r>
            <a:r>
              <a:rPr lang="en-US" sz="72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y and</a:t>
            </a:r>
            <a:r>
              <a:rPr lang="en-US" sz="72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Growth </a:t>
            </a:r>
            <a:r>
              <a:rPr lang="en-US" sz="72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Opp</a:t>
            </a:r>
            <a:r>
              <a:rPr lang="en-US" sz="72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</a:t>
            </a:r>
            <a:r>
              <a:rPr lang="en-US" sz="72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rtu</a:t>
            </a:r>
            <a:r>
              <a:rPr lang="en-US" sz="72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n</a:t>
            </a:r>
            <a:r>
              <a:rPr lang="en-US" sz="72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</a:t>
            </a:r>
            <a:r>
              <a:rPr lang="en-US" sz="72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tie</a:t>
            </a:r>
            <a:r>
              <a:rPr lang="en-US" sz="72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</a:t>
            </a:r>
          </a:p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7564" y="2243083"/>
            <a:ext cx="10756334" cy="743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Deepen Digital Banking: Grow deposits to lower funding costs and cross-sell loan products.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Expand Auto Refinancing: Target a fragmented market using AI-driven underwriting.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AI-Enhanced Credit Analytics: Optimize risk-based pricing to outperform traditional lenders.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Recapture Retail Investors: Re-engage retail investors through new SEC-compliant structures.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Expand into SMB Lending: Leverage marketplace distribution for small business credit (long-term).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Strategic Partnerships: Collaborate with neobanks and BNPL firms to drive customer acquisition.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36821" y="0"/>
            <a:ext cx="6151179" cy="10287000"/>
            <a:chOff x="0" y="0"/>
            <a:chExt cx="807819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7819" cy="1350966"/>
            </a:xfrm>
            <a:custGeom>
              <a:avLst/>
              <a:gdLst/>
              <a:ahLst/>
              <a:cxnLst/>
              <a:rect r="r" b="b" t="t" l="l"/>
              <a:pathLst>
                <a:path h="1350966" w="807819">
                  <a:moveTo>
                    <a:pt x="0" y="0"/>
                  </a:moveTo>
                  <a:lnTo>
                    <a:pt x="807819" y="0"/>
                  </a:lnTo>
                  <a:lnTo>
                    <a:pt x="807819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25465" t="0" r="-2546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49429" y="450303"/>
            <a:ext cx="10940703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Recommended Growth Strategy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9429" y="3281308"/>
            <a:ext cx="10665529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Strengthen Deposit Base: Enhance UX and automation to grow deposits and reduce institutional dependency.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 and Data Advantage: Invest in ML to improve loss rates and monetize analytics via Data-as-a-Service.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Maximize CLV: Drive retention through credit tools, budgeting features, and personalized offers.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Modular Marketplace Expansion: Enable third-party bank origination on the platform while retaining loan-level control.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68150" y="0"/>
            <a:ext cx="6419850" cy="10287000"/>
            <a:chOff x="0" y="0"/>
            <a:chExt cx="909146" cy="14567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146" cy="1456792"/>
            </a:xfrm>
            <a:custGeom>
              <a:avLst/>
              <a:gdLst/>
              <a:ahLst/>
              <a:cxnLst/>
              <a:rect r="r" b="b" t="t" l="l"/>
              <a:pathLst>
                <a:path h="1456792" w="909146">
                  <a:moveTo>
                    <a:pt x="24119" y="0"/>
                  </a:moveTo>
                  <a:lnTo>
                    <a:pt x="885027" y="0"/>
                  </a:lnTo>
                  <a:cubicBezTo>
                    <a:pt x="891424" y="0"/>
                    <a:pt x="897559" y="2541"/>
                    <a:pt x="902082" y="7064"/>
                  </a:cubicBezTo>
                  <a:cubicBezTo>
                    <a:pt x="906605" y="11587"/>
                    <a:pt x="909146" y="17722"/>
                    <a:pt x="909146" y="24119"/>
                  </a:cubicBezTo>
                  <a:lnTo>
                    <a:pt x="909146" y="1432673"/>
                  </a:lnTo>
                  <a:cubicBezTo>
                    <a:pt x="909146" y="1439070"/>
                    <a:pt x="906605" y="1445205"/>
                    <a:pt x="902082" y="1449728"/>
                  </a:cubicBezTo>
                  <a:cubicBezTo>
                    <a:pt x="897559" y="1454251"/>
                    <a:pt x="891424" y="1456792"/>
                    <a:pt x="885027" y="1456792"/>
                  </a:cubicBezTo>
                  <a:lnTo>
                    <a:pt x="24119" y="1456792"/>
                  </a:lnTo>
                  <a:cubicBezTo>
                    <a:pt x="17722" y="1456792"/>
                    <a:pt x="11587" y="1454251"/>
                    <a:pt x="7064" y="1449728"/>
                  </a:cubicBezTo>
                  <a:cubicBezTo>
                    <a:pt x="2541" y="1445205"/>
                    <a:pt x="0" y="1439070"/>
                    <a:pt x="0" y="1432673"/>
                  </a:cubicBezTo>
                  <a:lnTo>
                    <a:pt x="0" y="24119"/>
                  </a:lnTo>
                  <a:cubicBezTo>
                    <a:pt x="0" y="17722"/>
                    <a:pt x="2541" y="11587"/>
                    <a:pt x="7064" y="7064"/>
                  </a:cubicBezTo>
                  <a:cubicBezTo>
                    <a:pt x="11587" y="2541"/>
                    <a:pt x="17722" y="0"/>
                    <a:pt x="24119" y="0"/>
                  </a:cubicBezTo>
                  <a:close/>
                </a:path>
              </a:pathLst>
            </a:custGeom>
            <a:blipFill>
              <a:blip r:embed="rId2"/>
              <a:stretch>
                <a:fillRect l="-1275" t="0" r="-127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84280"/>
            <a:ext cx="4281587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98725"/>
            <a:ext cx="8899639" cy="699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Unique Hybrid Position: Evolved from a P2P lender to a regulated digital marketplace bank.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Competitive Edge: Advanced underwriting and data-driven operations provide an advantage over traditional lenders.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Risks: Remains exposed to economic cycles, regulatory pressures, and scale disadvantages compared to major banks.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Growth Drivers: Opportunities lie in deposit expansion, product diversification, and embedded finance partnerships.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Future Outlook: Well-positioned to lead in digital consumer lending through sustained investment in tech and risk management.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0F4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82585"/>
            <a:ext cx="11773557" cy="271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700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Core </a:t>
            </a:r>
            <a:r>
              <a:rPr lang="en-US" sz="7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Business Model </a:t>
            </a:r>
            <a:r>
              <a:rPr lang="en-US" sz="7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Compon</a:t>
            </a:r>
            <a:r>
              <a:rPr lang="en-US" sz="7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</a:t>
            </a:r>
            <a:r>
              <a:rPr lang="en-US" sz="7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nts 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01925"/>
            <a:ext cx="10315575" cy="655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igital Platform: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Fully online operations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tech and 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to 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owe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nd o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fer bette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rates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Integrated Services: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After acquiring Radius Bank, offers both loans and banking in one place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&amp; 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St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ren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gth: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a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nd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machin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lea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ing</a:t>
            </a: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for fast and accurate credit decisions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Hybrid Loan Funding: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 spc="-37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Mixed model: keeps some loans, sells others to banks and investors</a:t>
            </a:r>
          </a:p>
          <a:p>
            <a:pPr algn="just" marL="0" indent="0" lvl="0">
              <a:lnSpc>
                <a:spcPts val="349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2412060" y="0"/>
            <a:ext cx="5875940" cy="10287000"/>
            <a:chOff x="0" y="0"/>
            <a:chExt cx="832120" cy="14567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2120" cy="1456792"/>
            </a:xfrm>
            <a:custGeom>
              <a:avLst/>
              <a:gdLst/>
              <a:ahLst/>
              <a:cxnLst/>
              <a:rect r="r" b="b" t="t" l="l"/>
              <a:pathLst>
                <a:path h="1456792" w="832120">
                  <a:moveTo>
                    <a:pt x="26351" y="0"/>
                  </a:moveTo>
                  <a:lnTo>
                    <a:pt x="805769" y="0"/>
                  </a:lnTo>
                  <a:cubicBezTo>
                    <a:pt x="820323" y="0"/>
                    <a:pt x="832120" y="11798"/>
                    <a:pt x="832120" y="26351"/>
                  </a:cubicBezTo>
                  <a:lnTo>
                    <a:pt x="832120" y="1430441"/>
                  </a:lnTo>
                  <a:cubicBezTo>
                    <a:pt x="832120" y="1444994"/>
                    <a:pt x="820323" y="1456792"/>
                    <a:pt x="805769" y="1456792"/>
                  </a:cubicBezTo>
                  <a:lnTo>
                    <a:pt x="26351" y="1456792"/>
                  </a:lnTo>
                  <a:cubicBezTo>
                    <a:pt x="19362" y="1456792"/>
                    <a:pt x="12660" y="1454016"/>
                    <a:pt x="7718" y="1449074"/>
                  </a:cubicBezTo>
                  <a:cubicBezTo>
                    <a:pt x="2776" y="1444132"/>
                    <a:pt x="0" y="1437430"/>
                    <a:pt x="0" y="1430441"/>
                  </a:cubicBezTo>
                  <a:lnTo>
                    <a:pt x="0" y="26351"/>
                  </a:lnTo>
                  <a:cubicBezTo>
                    <a:pt x="0" y="11798"/>
                    <a:pt x="11798" y="0"/>
                    <a:pt x="26351" y="0"/>
                  </a:cubicBezTo>
                  <a:close/>
                </a:path>
              </a:pathLst>
            </a:custGeom>
            <a:blipFill>
              <a:blip r:embed="rId2"/>
              <a:stretch>
                <a:fillRect l="-6022" t="0" r="-6022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ADCB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09433" y="3352800"/>
            <a:ext cx="5448300" cy="6267450"/>
            <a:chOff x="0" y="0"/>
            <a:chExt cx="715512" cy="8230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5512" cy="823089"/>
            </a:xfrm>
            <a:custGeom>
              <a:avLst/>
              <a:gdLst/>
              <a:ahLst/>
              <a:cxnLst/>
              <a:rect r="r" b="b" t="t" l="l"/>
              <a:pathLst>
                <a:path h="823089" w="715512">
                  <a:moveTo>
                    <a:pt x="28420" y="0"/>
                  </a:moveTo>
                  <a:lnTo>
                    <a:pt x="687092" y="0"/>
                  </a:lnTo>
                  <a:cubicBezTo>
                    <a:pt x="702788" y="0"/>
                    <a:pt x="715512" y="12724"/>
                    <a:pt x="715512" y="28420"/>
                  </a:cubicBezTo>
                  <a:lnTo>
                    <a:pt x="715512" y="794669"/>
                  </a:lnTo>
                  <a:cubicBezTo>
                    <a:pt x="715512" y="802206"/>
                    <a:pt x="712518" y="809435"/>
                    <a:pt x="707188" y="814765"/>
                  </a:cubicBezTo>
                  <a:cubicBezTo>
                    <a:pt x="701858" y="820095"/>
                    <a:pt x="694630" y="823089"/>
                    <a:pt x="687092" y="823089"/>
                  </a:cubicBezTo>
                  <a:lnTo>
                    <a:pt x="28420" y="823089"/>
                  </a:lnTo>
                  <a:cubicBezTo>
                    <a:pt x="12724" y="823089"/>
                    <a:pt x="0" y="810365"/>
                    <a:pt x="0" y="794669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3" r="0" b="-103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6488" y="2855958"/>
            <a:ext cx="12026462" cy="6764292"/>
          </a:xfrm>
          <a:custGeom>
            <a:avLst/>
            <a:gdLst/>
            <a:ahLst/>
            <a:cxnLst/>
            <a:rect r="r" b="b" t="t" l="l"/>
            <a:pathLst>
              <a:path h="6764292" w="12026462">
                <a:moveTo>
                  <a:pt x="0" y="0"/>
                </a:moveTo>
                <a:lnTo>
                  <a:pt x="12026462" y="0"/>
                </a:lnTo>
                <a:lnTo>
                  <a:pt x="12026462" y="6764292"/>
                </a:lnTo>
                <a:lnTo>
                  <a:pt x="0" y="676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1" t="0" r="-279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Revenue Streams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0F4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1890" y="2085428"/>
            <a:ext cx="15604220" cy="7843717"/>
          </a:xfrm>
          <a:custGeom>
            <a:avLst/>
            <a:gdLst/>
            <a:ahLst/>
            <a:cxnLst/>
            <a:rect r="r" b="b" t="t" l="l"/>
            <a:pathLst>
              <a:path h="7843717" w="15604220">
                <a:moveTo>
                  <a:pt x="0" y="0"/>
                </a:moveTo>
                <a:lnTo>
                  <a:pt x="15604220" y="0"/>
                </a:lnTo>
                <a:lnTo>
                  <a:pt x="15604220" y="7843717"/>
                </a:lnTo>
                <a:lnTo>
                  <a:pt x="0" y="7843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5" r="0" b="-433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3313" y="708025"/>
            <a:ext cx="11001375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Diverse Product Portfolio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2A4D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48044" y="2457450"/>
            <a:ext cx="6439956" cy="7829550"/>
            <a:chOff x="0" y="0"/>
            <a:chExt cx="1564064" cy="19015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64064" cy="1901553"/>
            </a:xfrm>
            <a:custGeom>
              <a:avLst/>
              <a:gdLst/>
              <a:ahLst/>
              <a:cxnLst/>
              <a:rect r="r" b="b" t="t" l="l"/>
              <a:pathLst>
                <a:path h="1901553" w="1564064">
                  <a:moveTo>
                    <a:pt x="24043" y="0"/>
                  </a:moveTo>
                  <a:lnTo>
                    <a:pt x="1540020" y="0"/>
                  </a:lnTo>
                  <a:cubicBezTo>
                    <a:pt x="1553299" y="0"/>
                    <a:pt x="1564064" y="10765"/>
                    <a:pt x="1564064" y="24043"/>
                  </a:cubicBezTo>
                  <a:lnTo>
                    <a:pt x="1564064" y="1877509"/>
                  </a:lnTo>
                  <a:cubicBezTo>
                    <a:pt x="1564064" y="1890788"/>
                    <a:pt x="1553299" y="1901553"/>
                    <a:pt x="1540020" y="1901553"/>
                  </a:cubicBezTo>
                  <a:lnTo>
                    <a:pt x="24043" y="1901553"/>
                  </a:lnTo>
                  <a:cubicBezTo>
                    <a:pt x="10765" y="1901553"/>
                    <a:pt x="0" y="1890788"/>
                    <a:pt x="0" y="1877509"/>
                  </a:cubicBezTo>
                  <a:lnTo>
                    <a:pt x="0" y="24043"/>
                  </a:lnTo>
                  <a:cubicBezTo>
                    <a:pt x="0" y="10765"/>
                    <a:pt x="10765" y="0"/>
                    <a:pt x="24043" y="0"/>
                  </a:cubicBezTo>
                  <a:close/>
                </a:path>
              </a:pathLst>
            </a:custGeom>
            <a:blipFill>
              <a:blip r:embed="rId2"/>
              <a:stretch>
                <a:fillRect l="-59776" t="0" r="-5977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240">
                <a:solidFill>
                  <a:srgbClr val="ADCBE3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Fintech Underwriting: AI-Driven Solutions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3162" y="2692990"/>
            <a:ext cx="10580176" cy="699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  <a:r>
              <a:rPr lang="en-US" sz="2639" spc="-39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Data-Driven Risk Scoring:</a:t>
            </a:r>
          </a:p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  <a:r>
              <a:rPr lang="en-US" sz="2639" spc="-39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machine learning and alternative data for more detailed credit assessment.</a:t>
            </a:r>
          </a:p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  <a:r>
              <a:rPr lang="en-US" sz="2639" spc="-39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Speed &amp; Automation:</a:t>
            </a:r>
          </a:p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  <a:r>
              <a:rPr lang="en-US" sz="2639" spc="-39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Automated underwriting enables fast approvals with low manual effort.</a:t>
            </a:r>
          </a:p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  <a:r>
              <a:rPr lang="en-US" sz="2639" spc="-39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Predictive Accuracy:</a:t>
            </a:r>
          </a:p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  <a:r>
              <a:rPr lang="en-US" sz="2639" spc="-39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Broader datasets help better predict default risk, especially for near-prime borrowers.</a:t>
            </a:r>
          </a:p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  <a:r>
              <a:rPr lang="en-US" sz="2639" spc="-39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Dynamic Model Updating:</a:t>
            </a:r>
          </a:p>
          <a:p>
            <a:pPr algn="just" marL="0" indent="0" lvl="0">
              <a:lnSpc>
                <a:spcPts val="3695"/>
              </a:lnSpc>
              <a:spcBef>
                <a:spcPct val="0"/>
              </a:spcBef>
            </a:pPr>
            <a:r>
              <a:rPr lang="en-US" sz="2639" spc="-39" strike="noStrike" u="none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Models are updated frequently using real-time loan performance for adaptive risk management.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0F4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40207" y="0"/>
            <a:ext cx="6647793" cy="10287000"/>
            <a:chOff x="0" y="0"/>
            <a:chExt cx="873038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3038" cy="1350966"/>
            </a:xfrm>
            <a:custGeom>
              <a:avLst/>
              <a:gdLst/>
              <a:ahLst/>
              <a:cxnLst/>
              <a:rect r="r" b="b" t="t" l="l"/>
              <a:pathLst>
                <a:path h="1350966" w="873038">
                  <a:moveTo>
                    <a:pt x="0" y="0"/>
                  </a:moveTo>
                  <a:lnTo>
                    <a:pt x="873038" y="0"/>
                  </a:lnTo>
                  <a:lnTo>
                    <a:pt x="873038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19827" t="0" r="-1982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790575"/>
            <a:ext cx="10812189" cy="201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77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Solving Financial Frictions Effectively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8650" y="3140075"/>
            <a:ext cx="10411537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High-Cost Consumer Debt Refinances high-interest credit card balances with lower-rate personal loans.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Slow, Paperwork-Heavy Credit Approval Replaces long, manual underwriting with instant decisioning using automation and ML models.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Limited Access to Credit for Mid-Prime Borrowers Specializes in the under-served FICO 620–700 segment using nuanced risk analytics.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Fragmented Digital Banking Experience Combines deposit banking, lending, and financial wellness in one digital-only ecosystem.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Investors’ Search for Yield Provides marketplace investors access to high-yield consumer loan assets.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8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ADCBE3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19275" y="1476375"/>
            <a:ext cx="1294447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Risk and Regulatory Environment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3779" y="313011"/>
            <a:ext cx="9908149" cy="298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7700" strike="noStrike" u="none">
                <a:solidFill>
                  <a:srgbClr val="2A4D69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Macroeconomic, Credit, and Business Model Risks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3779" y="3847795"/>
            <a:ext cx="8953719" cy="519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246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Macroeconomic &amp; Credit Risks</a:t>
            </a:r>
          </a:p>
          <a:p>
            <a:pPr algn="l">
              <a:lnSpc>
                <a:spcPts val="2460"/>
              </a:lnSpc>
            </a:pPr>
          </a:p>
          <a:p>
            <a:pPr algn="l" marL="531176" indent="-265588" lvl="1">
              <a:lnSpc>
                <a:spcPts val="2460"/>
              </a:lnSpc>
              <a:buFont typeface="Arial"/>
              <a:buChar char="•"/>
            </a:pPr>
            <a:r>
              <a:rPr lang="en-US" sz="246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Downturn Sensitivity: High default risk as &gt;80% of loans are unsecured personal loans.</a:t>
            </a:r>
          </a:p>
          <a:p>
            <a:pPr algn="l">
              <a:lnSpc>
                <a:spcPts val="2460"/>
              </a:lnSpc>
            </a:pPr>
          </a:p>
          <a:p>
            <a:pPr algn="l" marL="531176" indent="-265588" lvl="1">
              <a:lnSpc>
                <a:spcPts val="2460"/>
              </a:lnSpc>
              <a:buFont typeface="Arial"/>
              <a:buChar char="•"/>
            </a:pPr>
            <a:r>
              <a:rPr lang="en-US" sz="246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Concentration Risk: Limited diversification creates heavy exposure to consumer-credit conditions.</a:t>
            </a:r>
          </a:p>
          <a:p>
            <a:pPr algn="l">
              <a:lnSpc>
                <a:spcPts val="2460"/>
              </a:lnSpc>
            </a:pPr>
          </a:p>
          <a:p>
            <a:pPr algn="l">
              <a:lnSpc>
                <a:spcPts val="2460"/>
              </a:lnSpc>
            </a:pPr>
          </a:p>
          <a:p>
            <a:pPr algn="l">
              <a:lnSpc>
                <a:spcPts val="2460"/>
              </a:lnSpc>
            </a:pPr>
          </a:p>
          <a:p>
            <a:pPr algn="l">
              <a:lnSpc>
                <a:spcPts val="2460"/>
              </a:lnSpc>
            </a:pPr>
            <a:r>
              <a:rPr lang="en-US" sz="246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Operational &amp; Business Model Challenges</a:t>
            </a:r>
          </a:p>
          <a:p>
            <a:pPr algn="l">
              <a:lnSpc>
                <a:spcPts val="2460"/>
              </a:lnSpc>
            </a:pPr>
          </a:p>
          <a:p>
            <a:pPr algn="l" marL="531176" indent="-265588" lvl="1">
              <a:lnSpc>
                <a:spcPts val="2460"/>
              </a:lnSpc>
              <a:buFont typeface="Arial"/>
              <a:buChar char="•"/>
            </a:pPr>
            <a:r>
              <a:rPr lang="en-US" sz="246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Efficiency Issues: High operating costs and low returns persist despite strong net interest margins.</a:t>
            </a:r>
          </a:p>
          <a:p>
            <a:pPr algn="l">
              <a:lnSpc>
                <a:spcPts val="2460"/>
              </a:lnSpc>
            </a:pPr>
          </a:p>
          <a:p>
            <a:pPr algn="l" marL="531176" indent="-265588" lvl="1">
              <a:lnSpc>
                <a:spcPts val="2460"/>
              </a:lnSpc>
              <a:buFont typeface="Arial"/>
              <a:buChar char="•"/>
            </a:pPr>
            <a:r>
              <a:rPr lang="en-US" sz="2460">
                <a:solidFill>
                  <a:srgbClr val="2A4D6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Competitive Pressure: Rivals (banks/fintech) squeeze pricing and borrower acquisition.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191928" y="0"/>
            <a:ext cx="8096072" cy="10287000"/>
            <a:chOff x="0" y="0"/>
            <a:chExt cx="1282945" cy="16301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945" cy="1630130"/>
            </a:xfrm>
            <a:custGeom>
              <a:avLst/>
              <a:gdLst/>
              <a:ahLst/>
              <a:cxnLst/>
              <a:rect r="r" b="b" t="t" l="l"/>
              <a:pathLst>
                <a:path h="1630130" w="1282945">
                  <a:moveTo>
                    <a:pt x="0" y="0"/>
                  </a:moveTo>
                  <a:lnTo>
                    <a:pt x="1282945" y="0"/>
                  </a:lnTo>
                  <a:lnTo>
                    <a:pt x="1282945" y="1630130"/>
                  </a:lnTo>
                  <a:lnTo>
                    <a:pt x="0" y="1630130"/>
                  </a:lnTo>
                  <a:close/>
                </a:path>
              </a:pathLst>
            </a:custGeom>
            <a:blipFill>
              <a:blip r:embed="rId2"/>
              <a:stretch>
                <a:fillRect l="-7336" t="0" r="-7336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LendingClub: A Fintech Transformation</dc:description>
  <dc:identifier>DAG6-4TEe1I</dc:identifier>
  <dcterms:modified xsi:type="dcterms:W3CDTF">2011-08-01T06:04:30Z</dcterms:modified>
  <cp:revision>1</cp:revision>
  <dc:title>Presentation - LendingClub: A Fintech Transformation</dc:title>
</cp:coreProperties>
</file>